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866ebccae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866ebccae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866ebccae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866ebcca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866ebcca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866ebcca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1866ebcca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1866ebccae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1866ebccae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1866ebccae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866ebccae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866ebccae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1866ebccae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1866ebccae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1866ebccae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1866ebccae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ardVanlaar/lord-of-the-rink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lord-of-the-rinks.herokuap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p:nvPr/>
        </p:nvSpPr>
        <p:spPr>
          <a:xfrm>
            <a:off x="85625" y="101975"/>
            <a:ext cx="6451500" cy="9402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5200">
                <a:solidFill>
                  <a:schemeClr val="dk1"/>
                </a:solidFill>
              </a:rPr>
              <a:t>Lord of the Rinks</a:t>
            </a:r>
            <a:endParaRPr/>
          </a:p>
        </p:txBody>
      </p:sp>
      <p:sp>
        <p:nvSpPr>
          <p:cNvPr id="55" name="Google Shape;55;p13"/>
          <p:cNvSpPr/>
          <p:nvPr/>
        </p:nvSpPr>
        <p:spPr>
          <a:xfrm>
            <a:off x="130950" y="3898200"/>
            <a:ext cx="8626500" cy="10875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a:solidFill>
                  <a:schemeClr val="dk2"/>
                </a:solidFill>
              </a:rPr>
              <a:t>A CMS-style Blogging App to share experiences about skating on the Rideau Canal in Ottawa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098B9"/>
        </a:solidFill>
        <a:effectLst/>
      </p:bgPr>
    </p:bg>
    <p:spTree>
      <p:nvGrpSpPr>
        <p:cNvPr id="1" name="Shape 59"/>
        <p:cNvGrpSpPr/>
        <p:nvPr/>
      </p:nvGrpSpPr>
      <p:grpSpPr>
        <a:xfrm>
          <a:off x="0" y="0"/>
          <a:ext cx="0" cy="0"/>
          <a:chOff x="0" y="0"/>
          <a:chExt cx="0" cy="0"/>
        </a:xfrm>
      </p:grpSpPr>
      <p:sp>
        <p:nvSpPr>
          <p:cNvPr id="60" name="Google Shape;60;p14"/>
          <p:cNvSpPr/>
          <p:nvPr/>
        </p:nvSpPr>
        <p:spPr>
          <a:xfrm rot="5400000">
            <a:off x="-1646425" y="2101650"/>
            <a:ext cx="4774800" cy="9402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5600">
                <a:solidFill>
                  <a:schemeClr val="dk1"/>
                </a:solidFill>
              </a:rPr>
              <a:t>Elevator Pitch</a:t>
            </a:r>
            <a:endParaRPr sz="1900"/>
          </a:p>
        </p:txBody>
      </p:sp>
      <p:sp>
        <p:nvSpPr>
          <p:cNvPr id="61" name="Google Shape;61;p14"/>
          <p:cNvSpPr/>
          <p:nvPr/>
        </p:nvSpPr>
        <p:spPr>
          <a:xfrm>
            <a:off x="1597325" y="248250"/>
            <a:ext cx="7172700" cy="45135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rPr>
              <a:t>The Rideau Canal is the longest outdoor skating rink in the world. Every year, thousands of people skate on the canal, to stroll, to train or even to get to, and from, work. You could say Ottawa has a </a:t>
            </a:r>
            <a:r>
              <a:rPr lang="en" sz="2000" i="1">
                <a:solidFill>
                  <a:schemeClr val="dk2"/>
                </a:solidFill>
              </a:rPr>
              <a:t>community of skaters</a:t>
            </a:r>
            <a:r>
              <a:rPr lang="en" sz="2000">
                <a:solidFill>
                  <a:schemeClr val="dk2"/>
                </a:solidFill>
              </a:rPr>
              <a:t>.</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 sz="2000">
                <a:solidFill>
                  <a:schemeClr val="dk2"/>
                </a:solidFill>
              </a:rPr>
              <a:t>As a skater you want to connect with fellow skaters. What better way to do so than by sharing experiences, good or bad, through posts, comments on posts and voting.</a:t>
            </a:r>
            <a:endParaRPr sz="2000">
              <a:solidFill>
                <a:schemeClr val="dk2"/>
              </a:solidFill>
            </a:endParaRPr>
          </a:p>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 sz="2000">
                <a:solidFill>
                  <a:schemeClr val="dk2"/>
                </a:solidFill>
              </a:rPr>
              <a:t>Our App, a CMS-style blogging App provides a safe environment for the Ottawa skating community to connect, meet new friends, and stay informed of what’s happening on the Canal.</a:t>
            </a:r>
            <a:endParaRPr sz="2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098B9"/>
        </a:solidFill>
        <a:effectLst/>
      </p:bgPr>
    </p:bg>
    <p:spTree>
      <p:nvGrpSpPr>
        <p:cNvPr id="1" name="Shape 65"/>
        <p:cNvGrpSpPr/>
        <p:nvPr/>
      </p:nvGrpSpPr>
      <p:grpSpPr>
        <a:xfrm>
          <a:off x="0" y="0"/>
          <a:ext cx="0" cy="0"/>
          <a:chOff x="0" y="0"/>
          <a:chExt cx="0" cy="0"/>
        </a:xfrm>
      </p:grpSpPr>
      <p:sp>
        <p:nvSpPr>
          <p:cNvPr id="66" name="Google Shape;66;p15"/>
          <p:cNvSpPr/>
          <p:nvPr/>
        </p:nvSpPr>
        <p:spPr>
          <a:xfrm rot="5400000">
            <a:off x="-1798825" y="2101650"/>
            <a:ext cx="4774800" cy="9402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5600">
                <a:solidFill>
                  <a:schemeClr val="dk1"/>
                </a:solidFill>
              </a:rPr>
              <a:t>Our Concept</a:t>
            </a:r>
            <a:endParaRPr sz="1900"/>
          </a:p>
        </p:txBody>
      </p:sp>
      <p:sp>
        <p:nvSpPr>
          <p:cNvPr id="67" name="Google Shape;67;p15"/>
          <p:cNvSpPr/>
          <p:nvPr/>
        </p:nvSpPr>
        <p:spPr>
          <a:xfrm>
            <a:off x="1155275" y="248250"/>
            <a:ext cx="7866000" cy="47109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i="1">
                <a:solidFill>
                  <a:schemeClr val="dk2"/>
                </a:solidFill>
              </a:rPr>
              <a:t>Motivation</a:t>
            </a:r>
            <a:endParaRPr sz="1700" i="1">
              <a:solidFill>
                <a:schemeClr val="dk2"/>
              </a:solidFill>
            </a:endParaRPr>
          </a:p>
          <a:p>
            <a:pPr marL="0" lvl="0" indent="0" algn="l" rtl="0">
              <a:spcBef>
                <a:spcPts val="0"/>
              </a:spcBef>
              <a:spcAft>
                <a:spcPts val="0"/>
              </a:spcAft>
              <a:buNone/>
            </a:pPr>
            <a:r>
              <a:rPr lang="en" sz="1500">
                <a:solidFill>
                  <a:schemeClr val="dk2"/>
                </a:solidFill>
              </a:rPr>
              <a:t>Being part of a community empowers people through sharing of information, experiences and stories. It fosters feelings of belonging and connectedness. </a:t>
            </a:r>
            <a:endParaRPr sz="15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700" i="1">
                <a:solidFill>
                  <a:schemeClr val="dk2"/>
                </a:solidFill>
              </a:rPr>
              <a:t>User story</a:t>
            </a:r>
            <a:endParaRPr sz="1700" i="1">
              <a:solidFill>
                <a:schemeClr val="dk2"/>
              </a:solidFill>
            </a:endParaRPr>
          </a:p>
          <a:p>
            <a:pPr marL="0" lvl="0" indent="0" algn="l" rtl="0">
              <a:spcBef>
                <a:spcPts val="0"/>
              </a:spcBef>
              <a:spcAft>
                <a:spcPts val="0"/>
              </a:spcAft>
              <a:buNone/>
            </a:pPr>
            <a:r>
              <a:rPr lang="en" sz="1500">
                <a:solidFill>
                  <a:schemeClr val="dk2"/>
                </a:solidFill>
              </a:rPr>
              <a:t>AS A skater on the Ottawa Rideau Canal, I WANT to be able to connect with the skating community SO THAT I CAN share my experiences.</a:t>
            </a:r>
            <a:endParaRPr sz="15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700" i="1">
                <a:solidFill>
                  <a:schemeClr val="dk2"/>
                </a:solidFill>
              </a:rPr>
              <a:t>Requirements</a:t>
            </a:r>
            <a:endParaRPr sz="1700" i="1">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WHEN I go to the sign-up page, THEN I can create a secure account that is password-protected;</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WHEN I go to the home-page, THEN I can view blog posts;</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WHEN I log in, THEN I can create my own posts, comment on other users’ posts, and upvote comments made by other users;</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WHEN I create a post, THEN I can select the type of skates I rented.</a:t>
            </a:r>
            <a:endParaRPr sz="1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098B9"/>
        </a:solidFill>
        <a:effectLst/>
      </p:bgPr>
    </p:bg>
    <p:spTree>
      <p:nvGrpSpPr>
        <p:cNvPr id="1" name="Shape 71"/>
        <p:cNvGrpSpPr/>
        <p:nvPr/>
      </p:nvGrpSpPr>
      <p:grpSpPr>
        <a:xfrm>
          <a:off x="0" y="0"/>
          <a:ext cx="0" cy="0"/>
          <a:chOff x="0" y="0"/>
          <a:chExt cx="0" cy="0"/>
        </a:xfrm>
      </p:grpSpPr>
      <p:sp>
        <p:nvSpPr>
          <p:cNvPr id="72" name="Google Shape;72;p16"/>
          <p:cNvSpPr/>
          <p:nvPr/>
        </p:nvSpPr>
        <p:spPr>
          <a:xfrm rot="5400000">
            <a:off x="-1798825" y="2101650"/>
            <a:ext cx="4774800" cy="9402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5600">
                <a:solidFill>
                  <a:schemeClr val="dk1"/>
                </a:solidFill>
              </a:rPr>
              <a:t>Technologies</a:t>
            </a:r>
            <a:endParaRPr sz="1900"/>
          </a:p>
        </p:txBody>
      </p:sp>
      <p:sp>
        <p:nvSpPr>
          <p:cNvPr id="73" name="Google Shape;73;p16"/>
          <p:cNvSpPr/>
          <p:nvPr/>
        </p:nvSpPr>
        <p:spPr>
          <a:xfrm>
            <a:off x="1155275" y="248250"/>
            <a:ext cx="7866000" cy="47109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23850" algn="l" rtl="0">
              <a:spcBef>
                <a:spcPts val="0"/>
              </a:spcBef>
              <a:spcAft>
                <a:spcPts val="0"/>
              </a:spcAft>
              <a:buClr>
                <a:schemeClr val="dk2"/>
              </a:buClr>
              <a:buSzPts val="1500"/>
              <a:buChar char="●"/>
            </a:pPr>
            <a:r>
              <a:rPr lang="en" sz="1500" dirty="0">
                <a:solidFill>
                  <a:schemeClr val="dk2"/>
                </a:solidFill>
              </a:rPr>
              <a:t>Back-end: Node.js</a:t>
            </a:r>
            <a:endParaRPr sz="1500" dirty="0">
              <a:solidFill>
                <a:schemeClr val="dk2"/>
              </a:solidFill>
            </a:endParaRPr>
          </a:p>
          <a:p>
            <a:pPr marL="914400" lvl="1" indent="-323850" algn="l" rtl="0">
              <a:lnSpc>
                <a:spcPct val="135714"/>
              </a:lnSpc>
              <a:spcBef>
                <a:spcPts val="0"/>
              </a:spcBef>
              <a:spcAft>
                <a:spcPts val="0"/>
              </a:spcAft>
              <a:buClr>
                <a:schemeClr val="dk2"/>
              </a:buClr>
              <a:buSzPts val="1500"/>
              <a:buChar char="○"/>
            </a:pPr>
            <a:r>
              <a:rPr lang="en" sz="1050" dirty="0">
                <a:solidFill>
                  <a:srgbClr val="D4D4D4"/>
                </a:solidFill>
                <a:highlight>
                  <a:srgbClr val="1E1E1E"/>
                </a:highlight>
                <a:latin typeface="Courier New"/>
                <a:ea typeface="Courier New"/>
                <a:cs typeface="Courier New"/>
                <a:sym typeface="Courier New"/>
              </a:rPr>
              <a:t>    </a:t>
            </a:r>
            <a:r>
              <a:rPr lang="en" sz="1050" dirty="0">
                <a:solidFill>
                  <a:srgbClr val="9CDCFE"/>
                </a:solidFill>
                <a:highlight>
                  <a:srgbClr val="1E1E1E"/>
                </a:highlight>
                <a:latin typeface="Courier New"/>
                <a:ea typeface="Courier New"/>
                <a:cs typeface="Courier New"/>
                <a:sym typeface="Courier New"/>
              </a:rPr>
              <a:t>"bcrypt"</a:t>
            </a:r>
            <a:r>
              <a:rPr lang="en" sz="1050" dirty="0">
                <a:solidFill>
                  <a:srgbClr val="D4D4D4"/>
                </a:solidFill>
                <a:highlight>
                  <a:srgbClr val="1E1E1E"/>
                </a:highlight>
                <a:latin typeface="Courier New"/>
                <a:ea typeface="Courier New"/>
                <a:cs typeface="Courier New"/>
                <a:sym typeface="Courier New"/>
              </a:rPr>
              <a:t>: </a:t>
            </a:r>
            <a:r>
              <a:rPr lang="en" sz="1050" dirty="0">
                <a:solidFill>
                  <a:srgbClr val="CE9178"/>
                </a:solidFill>
                <a:highlight>
                  <a:srgbClr val="1E1E1E"/>
                </a:highlight>
                <a:latin typeface="Courier New"/>
                <a:ea typeface="Courier New"/>
                <a:cs typeface="Courier New"/>
                <a:sym typeface="Courier New"/>
              </a:rPr>
              <a:t>"^5.0.1"</a:t>
            </a:r>
            <a:r>
              <a:rPr lang="en"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914400" lvl="1" indent="-323850" algn="l" rtl="0">
              <a:lnSpc>
                <a:spcPct val="135714"/>
              </a:lnSpc>
              <a:spcBef>
                <a:spcPts val="0"/>
              </a:spcBef>
              <a:spcAft>
                <a:spcPts val="0"/>
              </a:spcAft>
              <a:buClr>
                <a:schemeClr val="dk2"/>
              </a:buClr>
              <a:buSzPts val="1500"/>
              <a:buChar char="○"/>
            </a:pPr>
            <a:r>
              <a:rPr lang="en" sz="1050" dirty="0">
                <a:solidFill>
                  <a:srgbClr val="D4D4D4"/>
                </a:solidFill>
                <a:highlight>
                  <a:srgbClr val="1E1E1E"/>
                </a:highlight>
                <a:latin typeface="Courier New"/>
                <a:ea typeface="Courier New"/>
                <a:cs typeface="Courier New"/>
                <a:sym typeface="Courier New"/>
              </a:rPr>
              <a:t>    </a:t>
            </a:r>
            <a:r>
              <a:rPr lang="en" sz="1050" dirty="0">
                <a:solidFill>
                  <a:srgbClr val="9CDCFE"/>
                </a:solidFill>
                <a:highlight>
                  <a:srgbClr val="1E1E1E"/>
                </a:highlight>
                <a:latin typeface="Courier New"/>
                <a:ea typeface="Courier New"/>
                <a:cs typeface="Courier New"/>
                <a:sym typeface="Courier New"/>
              </a:rPr>
              <a:t>"connect-session-sequelize"</a:t>
            </a:r>
            <a:r>
              <a:rPr lang="en" sz="1050" dirty="0">
                <a:solidFill>
                  <a:srgbClr val="D4D4D4"/>
                </a:solidFill>
                <a:highlight>
                  <a:srgbClr val="1E1E1E"/>
                </a:highlight>
                <a:latin typeface="Courier New"/>
                <a:ea typeface="Courier New"/>
                <a:cs typeface="Courier New"/>
                <a:sym typeface="Courier New"/>
              </a:rPr>
              <a:t>: </a:t>
            </a:r>
            <a:r>
              <a:rPr lang="en" sz="1050" dirty="0">
                <a:solidFill>
                  <a:srgbClr val="CE9178"/>
                </a:solidFill>
                <a:highlight>
                  <a:srgbClr val="1E1E1E"/>
                </a:highlight>
                <a:latin typeface="Courier New"/>
                <a:ea typeface="Courier New"/>
                <a:cs typeface="Courier New"/>
                <a:sym typeface="Courier New"/>
              </a:rPr>
              <a:t>"^7.1.2"</a:t>
            </a:r>
            <a:r>
              <a:rPr lang="en"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914400" lvl="1" indent="-323850" algn="l" rtl="0">
              <a:lnSpc>
                <a:spcPct val="135714"/>
              </a:lnSpc>
              <a:spcBef>
                <a:spcPts val="0"/>
              </a:spcBef>
              <a:spcAft>
                <a:spcPts val="0"/>
              </a:spcAft>
              <a:buClr>
                <a:schemeClr val="dk2"/>
              </a:buClr>
              <a:buSzPts val="1500"/>
              <a:buChar char="○"/>
            </a:pPr>
            <a:r>
              <a:rPr lang="en" sz="1050" dirty="0">
                <a:solidFill>
                  <a:srgbClr val="D4D4D4"/>
                </a:solidFill>
                <a:highlight>
                  <a:srgbClr val="1E1E1E"/>
                </a:highlight>
                <a:latin typeface="Courier New"/>
                <a:ea typeface="Courier New"/>
                <a:cs typeface="Courier New"/>
                <a:sym typeface="Courier New"/>
              </a:rPr>
              <a:t>    </a:t>
            </a:r>
            <a:r>
              <a:rPr lang="en" sz="1050" dirty="0">
                <a:solidFill>
                  <a:srgbClr val="9CDCFE"/>
                </a:solidFill>
                <a:highlight>
                  <a:srgbClr val="1E1E1E"/>
                </a:highlight>
                <a:latin typeface="Courier New"/>
                <a:ea typeface="Courier New"/>
                <a:cs typeface="Courier New"/>
                <a:sym typeface="Courier New"/>
              </a:rPr>
              <a:t>"dotenv"</a:t>
            </a:r>
            <a:r>
              <a:rPr lang="en" sz="1050" dirty="0">
                <a:solidFill>
                  <a:srgbClr val="D4D4D4"/>
                </a:solidFill>
                <a:highlight>
                  <a:srgbClr val="1E1E1E"/>
                </a:highlight>
                <a:latin typeface="Courier New"/>
                <a:ea typeface="Courier New"/>
                <a:cs typeface="Courier New"/>
                <a:sym typeface="Courier New"/>
              </a:rPr>
              <a:t>: </a:t>
            </a:r>
            <a:r>
              <a:rPr lang="en" sz="1050" dirty="0">
                <a:solidFill>
                  <a:srgbClr val="CE9178"/>
                </a:solidFill>
                <a:highlight>
                  <a:srgbClr val="1E1E1E"/>
                </a:highlight>
                <a:latin typeface="Courier New"/>
                <a:ea typeface="Courier New"/>
                <a:cs typeface="Courier New"/>
                <a:sym typeface="Courier New"/>
              </a:rPr>
              <a:t>"^16.0.0"</a:t>
            </a:r>
            <a:r>
              <a:rPr lang="en"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914400" lvl="1" indent="-323850" algn="l" rtl="0">
              <a:lnSpc>
                <a:spcPct val="135714"/>
              </a:lnSpc>
              <a:spcBef>
                <a:spcPts val="0"/>
              </a:spcBef>
              <a:spcAft>
                <a:spcPts val="0"/>
              </a:spcAft>
              <a:buClr>
                <a:schemeClr val="dk2"/>
              </a:buClr>
              <a:buSzPts val="1500"/>
              <a:buChar char="○"/>
            </a:pPr>
            <a:r>
              <a:rPr lang="en" sz="1050" dirty="0">
                <a:solidFill>
                  <a:srgbClr val="D4D4D4"/>
                </a:solidFill>
                <a:highlight>
                  <a:srgbClr val="1E1E1E"/>
                </a:highlight>
                <a:latin typeface="Courier New"/>
                <a:ea typeface="Courier New"/>
                <a:cs typeface="Courier New"/>
                <a:sym typeface="Courier New"/>
              </a:rPr>
              <a:t>    </a:t>
            </a:r>
            <a:r>
              <a:rPr lang="en" sz="1050" dirty="0">
                <a:solidFill>
                  <a:srgbClr val="9CDCFE"/>
                </a:solidFill>
                <a:highlight>
                  <a:srgbClr val="1E1E1E"/>
                </a:highlight>
                <a:latin typeface="Courier New"/>
                <a:ea typeface="Courier New"/>
                <a:cs typeface="Courier New"/>
                <a:sym typeface="Courier New"/>
              </a:rPr>
              <a:t>"express"</a:t>
            </a:r>
            <a:r>
              <a:rPr lang="en" sz="1050" dirty="0">
                <a:solidFill>
                  <a:srgbClr val="D4D4D4"/>
                </a:solidFill>
                <a:highlight>
                  <a:srgbClr val="1E1E1E"/>
                </a:highlight>
                <a:latin typeface="Courier New"/>
                <a:ea typeface="Courier New"/>
                <a:cs typeface="Courier New"/>
                <a:sym typeface="Courier New"/>
              </a:rPr>
              <a:t>: </a:t>
            </a:r>
            <a:r>
              <a:rPr lang="en" sz="1050" dirty="0">
                <a:solidFill>
                  <a:srgbClr val="CE9178"/>
                </a:solidFill>
                <a:highlight>
                  <a:srgbClr val="1E1E1E"/>
                </a:highlight>
                <a:latin typeface="Courier New"/>
                <a:ea typeface="Courier New"/>
                <a:cs typeface="Courier New"/>
                <a:sym typeface="Courier New"/>
              </a:rPr>
              <a:t>"^4.17.3"</a:t>
            </a:r>
            <a:r>
              <a:rPr lang="en"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914400" lvl="1" indent="-323850" algn="l" rtl="0">
              <a:lnSpc>
                <a:spcPct val="135714"/>
              </a:lnSpc>
              <a:spcBef>
                <a:spcPts val="0"/>
              </a:spcBef>
              <a:spcAft>
                <a:spcPts val="0"/>
              </a:spcAft>
              <a:buClr>
                <a:schemeClr val="dk2"/>
              </a:buClr>
              <a:buSzPts val="1500"/>
              <a:buChar char="○"/>
            </a:pPr>
            <a:r>
              <a:rPr lang="en" sz="1050" dirty="0">
                <a:solidFill>
                  <a:srgbClr val="D4D4D4"/>
                </a:solidFill>
                <a:highlight>
                  <a:srgbClr val="1E1E1E"/>
                </a:highlight>
                <a:latin typeface="Courier New"/>
                <a:ea typeface="Courier New"/>
                <a:cs typeface="Courier New"/>
                <a:sym typeface="Courier New"/>
              </a:rPr>
              <a:t>    </a:t>
            </a:r>
            <a:r>
              <a:rPr lang="en" sz="1050" dirty="0">
                <a:solidFill>
                  <a:srgbClr val="9CDCFE"/>
                </a:solidFill>
                <a:highlight>
                  <a:srgbClr val="1E1E1E"/>
                </a:highlight>
                <a:latin typeface="Courier New"/>
                <a:ea typeface="Courier New"/>
                <a:cs typeface="Courier New"/>
                <a:sym typeface="Courier New"/>
              </a:rPr>
              <a:t>"express-handlebars"</a:t>
            </a:r>
            <a:r>
              <a:rPr lang="en" sz="1050" dirty="0">
                <a:solidFill>
                  <a:srgbClr val="D4D4D4"/>
                </a:solidFill>
                <a:highlight>
                  <a:srgbClr val="1E1E1E"/>
                </a:highlight>
                <a:latin typeface="Courier New"/>
                <a:ea typeface="Courier New"/>
                <a:cs typeface="Courier New"/>
                <a:sym typeface="Courier New"/>
              </a:rPr>
              <a:t>: </a:t>
            </a:r>
            <a:r>
              <a:rPr lang="en" sz="1050" dirty="0">
                <a:solidFill>
                  <a:srgbClr val="CE9178"/>
                </a:solidFill>
                <a:highlight>
                  <a:srgbClr val="1E1E1E"/>
                </a:highlight>
                <a:latin typeface="Courier New"/>
                <a:ea typeface="Courier New"/>
                <a:cs typeface="Courier New"/>
                <a:sym typeface="Courier New"/>
              </a:rPr>
              <a:t>"^6.0.2"</a:t>
            </a:r>
            <a:r>
              <a:rPr lang="en"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914400" lvl="1" indent="-323850" algn="l" rtl="0">
              <a:lnSpc>
                <a:spcPct val="135714"/>
              </a:lnSpc>
              <a:spcBef>
                <a:spcPts val="0"/>
              </a:spcBef>
              <a:spcAft>
                <a:spcPts val="0"/>
              </a:spcAft>
              <a:buClr>
                <a:schemeClr val="dk2"/>
              </a:buClr>
              <a:buSzPts val="1500"/>
              <a:buChar char="○"/>
            </a:pPr>
            <a:r>
              <a:rPr lang="en" sz="1050" dirty="0">
                <a:solidFill>
                  <a:srgbClr val="D4D4D4"/>
                </a:solidFill>
                <a:highlight>
                  <a:srgbClr val="1E1E1E"/>
                </a:highlight>
                <a:latin typeface="Courier New"/>
                <a:ea typeface="Courier New"/>
                <a:cs typeface="Courier New"/>
                <a:sym typeface="Courier New"/>
              </a:rPr>
              <a:t>    </a:t>
            </a:r>
            <a:r>
              <a:rPr lang="en" sz="1050" dirty="0">
                <a:solidFill>
                  <a:srgbClr val="9CDCFE"/>
                </a:solidFill>
                <a:highlight>
                  <a:srgbClr val="1E1E1E"/>
                </a:highlight>
                <a:latin typeface="Courier New"/>
                <a:ea typeface="Courier New"/>
                <a:cs typeface="Courier New"/>
                <a:sym typeface="Courier New"/>
              </a:rPr>
              <a:t>"express-session"</a:t>
            </a:r>
            <a:r>
              <a:rPr lang="en" sz="1050" dirty="0">
                <a:solidFill>
                  <a:srgbClr val="D4D4D4"/>
                </a:solidFill>
                <a:highlight>
                  <a:srgbClr val="1E1E1E"/>
                </a:highlight>
                <a:latin typeface="Courier New"/>
                <a:ea typeface="Courier New"/>
                <a:cs typeface="Courier New"/>
                <a:sym typeface="Courier New"/>
              </a:rPr>
              <a:t>: </a:t>
            </a:r>
            <a:r>
              <a:rPr lang="en" sz="1050" dirty="0">
                <a:solidFill>
                  <a:srgbClr val="CE9178"/>
                </a:solidFill>
                <a:highlight>
                  <a:srgbClr val="1E1E1E"/>
                </a:highlight>
                <a:latin typeface="Courier New"/>
                <a:ea typeface="Courier New"/>
                <a:cs typeface="Courier New"/>
                <a:sym typeface="Courier New"/>
              </a:rPr>
              <a:t>"^1.17.2"</a:t>
            </a:r>
            <a:r>
              <a:rPr lang="en"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914400" lvl="1" indent="-323850" algn="l" rtl="0">
              <a:lnSpc>
                <a:spcPct val="135714"/>
              </a:lnSpc>
              <a:spcBef>
                <a:spcPts val="0"/>
              </a:spcBef>
              <a:spcAft>
                <a:spcPts val="0"/>
              </a:spcAft>
              <a:buClr>
                <a:schemeClr val="dk2"/>
              </a:buClr>
              <a:buSzPts val="1500"/>
              <a:buChar char="○"/>
            </a:pPr>
            <a:r>
              <a:rPr lang="en" sz="1050" dirty="0">
                <a:solidFill>
                  <a:srgbClr val="D4D4D4"/>
                </a:solidFill>
                <a:highlight>
                  <a:srgbClr val="1E1E1E"/>
                </a:highlight>
                <a:latin typeface="Courier New"/>
                <a:ea typeface="Courier New"/>
                <a:cs typeface="Courier New"/>
                <a:sym typeface="Courier New"/>
              </a:rPr>
              <a:t>    </a:t>
            </a:r>
            <a:r>
              <a:rPr lang="en" sz="1050" dirty="0">
                <a:solidFill>
                  <a:srgbClr val="9CDCFE"/>
                </a:solidFill>
                <a:highlight>
                  <a:srgbClr val="1E1E1E"/>
                </a:highlight>
                <a:latin typeface="Courier New"/>
                <a:ea typeface="Courier New"/>
                <a:cs typeface="Courier New"/>
                <a:sym typeface="Courier New"/>
              </a:rPr>
              <a:t>"morgan"</a:t>
            </a:r>
            <a:r>
              <a:rPr lang="en" sz="1050" dirty="0">
                <a:solidFill>
                  <a:srgbClr val="D4D4D4"/>
                </a:solidFill>
                <a:highlight>
                  <a:srgbClr val="1E1E1E"/>
                </a:highlight>
                <a:latin typeface="Courier New"/>
                <a:ea typeface="Courier New"/>
                <a:cs typeface="Courier New"/>
                <a:sym typeface="Courier New"/>
              </a:rPr>
              <a:t>: </a:t>
            </a:r>
            <a:r>
              <a:rPr lang="en" sz="1050" dirty="0">
                <a:solidFill>
                  <a:srgbClr val="CE9178"/>
                </a:solidFill>
                <a:highlight>
                  <a:srgbClr val="1E1E1E"/>
                </a:highlight>
                <a:latin typeface="Courier New"/>
                <a:ea typeface="Courier New"/>
                <a:cs typeface="Courier New"/>
                <a:sym typeface="Courier New"/>
              </a:rPr>
              <a:t>"^1.10.0"</a:t>
            </a:r>
            <a:r>
              <a:rPr lang="en" sz="1050" dirty="0">
                <a:solidFill>
                  <a:srgbClr val="D4D4D4"/>
                </a:solidFill>
                <a:highlight>
                  <a:srgbClr val="1E1E1E"/>
                </a:highlight>
                <a:latin typeface="Courier New"/>
                <a:ea typeface="Courier New"/>
                <a:cs typeface="Courier New"/>
                <a:sym typeface="Courier New"/>
              </a:rPr>
              <a:t>,</a:t>
            </a:r>
            <a:r>
              <a:rPr lang="en" sz="1350" dirty="0">
                <a:solidFill>
                  <a:srgbClr val="3B3B3B"/>
                </a:solidFill>
                <a:highlight>
                  <a:srgbClr val="FFFFFF"/>
                </a:highlight>
              </a:rPr>
              <a:t>(This is popular HTTP request logger that provides insight into how your app is used and information about potential issues or errors)</a:t>
            </a:r>
            <a:endParaRPr sz="1050" dirty="0">
              <a:solidFill>
                <a:srgbClr val="D4D4D4"/>
              </a:solidFill>
              <a:highlight>
                <a:srgbClr val="1E1E1E"/>
              </a:highlight>
              <a:latin typeface="Courier New"/>
              <a:ea typeface="Courier New"/>
              <a:cs typeface="Courier New"/>
              <a:sym typeface="Courier New"/>
            </a:endParaRPr>
          </a:p>
          <a:p>
            <a:pPr marL="914400" lvl="1" indent="-323850" algn="l" rtl="0">
              <a:lnSpc>
                <a:spcPct val="135714"/>
              </a:lnSpc>
              <a:spcBef>
                <a:spcPts val="0"/>
              </a:spcBef>
              <a:spcAft>
                <a:spcPts val="0"/>
              </a:spcAft>
              <a:buClr>
                <a:schemeClr val="dk2"/>
              </a:buClr>
              <a:buSzPts val="1500"/>
              <a:buChar char="○"/>
            </a:pPr>
            <a:r>
              <a:rPr lang="en" sz="1050" dirty="0">
                <a:solidFill>
                  <a:srgbClr val="D4D4D4"/>
                </a:solidFill>
                <a:highlight>
                  <a:srgbClr val="1E1E1E"/>
                </a:highlight>
                <a:latin typeface="Courier New"/>
                <a:ea typeface="Courier New"/>
                <a:cs typeface="Courier New"/>
                <a:sym typeface="Courier New"/>
              </a:rPr>
              <a:t>    </a:t>
            </a:r>
            <a:r>
              <a:rPr lang="en" sz="1050" dirty="0">
                <a:solidFill>
                  <a:srgbClr val="9CDCFE"/>
                </a:solidFill>
                <a:highlight>
                  <a:srgbClr val="1E1E1E"/>
                </a:highlight>
                <a:latin typeface="Courier New"/>
                <a:ea typeface="Courier New"/>
                <a:cs typeface="Courier New"/>
                <a:sym typeface="Courier New"/>
              </a:rPr>
              <a:t>"mysql2"</a:t>
            </a:r>
            <a:r>
              <a:rPr lang="en" sz="1050" dirty="0">
                <a:solidFill>
                  <a:srgbClr val="D4D4D4"/>
                </a:solidFill>
                <a:highlight>
                  <a:srgbClr val="1E1E1E"/>
                </a:highlight>
                <a:latin typeface="Courier New"/>
                <a:ea typeface="Courier New"/>
                <a:cs typeface="Courier New"/>
                <a:sym typeface="Courier New"/>
              </a:rPr>
              <a:t>: </a:t>
            </a:r>
            <a:r>
              <a:rPr lang="en" sz="1050" dirty="0">
                <a:solidFill>
                  <a:srgbClr val="CE9178"/>
                </a:solidFill>
                <a:highlight>
                  <a:srgbClr val="1E1E1E"/>
                </a:highlight>
                <a:latin typeface="Courier New"/>
                <a:ea typeface="Courier New"/>
                <a:cs typeface="Courier New"/>
                <a:sym typeface="Courier New"/>
              </a:rPr>
              <a:t>"^2.3.3"</a:t>
            </a:r>
            <a:r>
              <a:rPr lang="en"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914400" lvl="1" indent="-323850" algn="l" rtl="0">
              <a:lnSpc>
                <a:spcPct val="135714"/>
              </a:lnSpc>
              <a:spcBef>
                <a:spcPts val="0"/>
              </a:spcBef>
              <a:spcAft>
                <a:spcPts val="0"/>
              </a:spcAft>
              <a:buClr>
                <a:schemeClr val="dk2"/>
              </a:buClr>
              <a:buSzPts val="1500"/>
              <a:buChar char="○"/>
            </a:pPr>
            <a:r>
              <a:rPr lang="en" sz="1050" dirty="0">
                <a:solidFill>
                  <a:srgbClr val="D4D4D4"/>
                </a:solidFill>
                <a:highlight>
                  <a:srgbClr val="1E1E1E"/>
                </a:highlight>
                <a:latin typeface="Courier New"/>
                <a:ea typeface="Courier New"/>
                <a:cs typeface="Courier New"/>
                <a:sym typeface="Courier New"/>
              </a:rPr>
              <a:t>    </a:t>
            </a:r>
            <a:r>
              <a:rPr lang="en" sz="1050" dirty="0">
                <a:solidFill>
                  <a:srgbClr val="9CDCFE"/>
                </a:solidFill>
                <a:highlight>
                  <a:srgbClr val="1E1E1E"/>
                </a:highlight>
                <a:latin typeface="Courier New"/>
                <a:ea typeface="Courier New"/>
                <a:cs typeface="Courier New"/>
                <a:sym typeface="Courier New"/>
              </a:rPr>
              <a:t>"sequelize"</a:t>
            </a:r>
            <a:r>
              <a:rPr lang="en" sz="1050" dirty="0">
                <a:solidFill>
                  <a:srgbClr val="D4D4D4"/>
                </a:solidFill>
                <a:highlight>
                  <a:srgbClr val="1E1E1E"/>
                </a:highlight>
                <a:latin typeface="Courier New"/>
                <a:ea typeface="Courier New"/>
                <a:cs typeface="Courier New"/>
                <a:sym typeface="Courier New"/>
              </a:rPr>
              <a:t>: </a:t>
            </a:r>
            <a:r>
              <a:rPr lang="en" sz="1050" dirty="0">
                <a:solidFill>
                  <a:srgbClr val="CE9178"/>
                </a:solidFill>
                <a:highlight>
                  <a:srgbClr val="1E1E1E"/>
                </a:highlight>
                <a:latin typeface="Courier New"/>
                <a:ea typeface="Courier New"/>
                <a:cs typeface="Courier New"/>
                <a:sym typeface="Courier New"/>
              </a:rPr>
              <a:t>"^6.17.0"</a:t>
            </a:r>
            <a:endParaRPr sz="1050" dirty="0">
              <a:solidFill>
                <a:srgbClr val="CE9178"/>
              </a:solidFill>
              <a:highlight>
                <a:srgbClr val="1E1E1E"/>
              </a:highlight>
              <a:latin typeface="Courier New"/>
              <a:ea typeface="Courier New"/>
              <a:cs typeface="Courier New"/>
              <a:sym typeface="Courier New"/>
            </a:endParaRPr>
          </a:p>
          <a:p>
            <a:pPr marL="457200" lvl="0" indent="-323850" algn="l" rtl="0">
              <a:spcBef>
                <a:spcPts val="0"/>
              </a:spcBef>
              <a:spcAft>
                <a:spcPts val="0"/>
              </a:spcAft>
              <a:buClr>
                <a:schemeClr val="dk2"/>
              </a:buClr>
              <a:buSzPts val="1500"/>
              <a:buChar char="●"/>
            </a:pPr>
            <a:r>
              <a:rPr lang="en" sz="1500" dirty="0">
                <a:solidFill>
                  <a:schemeClr val="dk2"/>
                </a:solidFill>
              </a:rPr>
              <a:t>Front-end:</a:t>
            </a:r>
            <a:endParaRPr sz="1500" dirty="0">
              <a:solidFill>
                <a:schemeClr val="dk2"/>
              </a:solidFill>
            </a:endParaRPr>
          </a:p>
          <a:p>
            <a:pPr marL="914400" lvl="1" indent="-323850" algn="l" rtl="0">
              <a:spcBef>
                <a:spcPts val="0"/>
              </a:spcBef>
              <a:spcAft>
                <a:spcPts val="0"/>
              </a:spcAft>
              <a:buClr>
                <a:schemeClr val="dk2"/>
              </a:buClr>
              <a:buSzPts val="1500"/>
              <a:buChar char="○"/>
            </a:pPr>
            <a:r>
              <a:rPr lang="en" sz="1500" dirty="0">
                <a:solidFill>
                  <a:schemeClr val="dk2"/>
                </a:solidFill>
              </a:rPr>
              <a:t>Javascript,</a:t>
            </a:r>
            <a:endParaRPr sz="1500" dirty="0">
              <a:solidFill>
                <a:schemeClr val="dk2"/>
              </a:solidFill>
            </a:endParaRPr>
          </a:p>
          <a:p>
            <a:pPr marL="914400" lvl="1" indent="-323850" algn="l" rtl="0">
              <a:spcBef>
                <a:spcPts val="0"/>
              </a:spcBef>
              <a:spcAft>
                <a:spcPts val="0"/>
              </a:spcAft>
              <a:buClr>
                <a:schemeClr val="dk2"/>
              </a:buClr>
              <a:buSzPts val="1500"/>
              <a:buChar char="○"/>
            </a:pPr>
            <a:r>
              <a:rPr lang="en" sz="1500" dirty="0">
                <a:solidFill>
                  <a:schemeClr val="dk2"/>
                </a:solidFill>
              </a:rPr>
              <a:t>Handlebars, CSS, bulma, font-awesome</a:t>
            </a:r>
            <a:endParaRPr sz="1500" dirty="0">
              <a:solidFill>
                <a:schemeClr val="dk2"/>
              </a:solidFill>
            </a:endParaRPr>
          </a:p>
          <a:p>
            <a:pPr marL="914400" lvl="1" indent="-323850" algn="l" rtl="0">
              <a:spcBef>
                <a:spcPts val="0"/>
              </a:spcBef>
              <a:spcAft>
                <a:spcPts val="0"/>
              </a:spcAft>
              <a:buClr>
                <a:schemeClr val="dk2"/>
              </a:buClr>
              <a:buSzPts val="1500"/>
              <a:buChar char="○"/>
            </a:pPr>
            <a:r>
              <a:rPr lang="en" sz="1500" dirty="0">
                <a:solidFill>
                  <a:schemeClr val="dk2"/>
                </a:solidFill>
              </a:rPr>
              <a:t>Animation</a:t>
            </a:r>
            <a:endParaRPr sz="1500" dirty="0">
              <a:solidFill>
                <a:schemeClr val="dk2"/>
              </a:solidFill>
            </a:endParaRPr>
          </a:p>
          <a:p>
            <a:pPr marL="457200" lvl="0" indent="-323850" algn="l" rtl="0">
              <a:spcBef>
                <a:spcPts val="0"/>
              </a:spcBef>
              <a:spcAft>
                <a:spcPts val="0"/>
              </a:spcAft>
              <a:buClr>
                <a:schemeClr val="dk2"/>
              </a:buClr>
              <a:buSzPts val="1500"/>
              <a:buChar char="●"/>
            </a:pPr>
            <a:r>
              <a:rPr lang="en" sz="1500" dirty="0">
                <a:solidFill>
                  <a:schemeClr val="dk2"/>
                </a:solidFill>
              </a:rPr>
              <a:t>Deployed on Heroku with JawsDB</a:t>
            </a:r>
            <a:endParaRPr sz="1500" dirty="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098B9"/>
        </a:solidFill>
        <a:effectLst/>
      </p:bgPr>
    </p:bg>
    <p:spTree>
      <p:nvGrpSpPr>
        <p:cNvPr id="1" name="Shape 77"/>
        <p:cNvGrpSpPr/>
        <p:nvPr/>
      </p:nvGrpSpPr>
      <p:grpSpPr>
        <a:xfrm>
          <a:off x="0" y="0"/>
          <a:ext cx="0" cy="0"/>
          <a:chOff x="0" y="0"/>
          <a:chExt cx="0" cy="0"/>
        </a:xfrm>
      </p:grpSpPr>
      <p:sp>
        <p:nvSpPr>
          <p:cNvPr id="78" name="Google Shape;78;p17"/>
          <p:cNvSpPr/>
          <p:nvPr/>
        </p:nvSpPr>
        <p:spPr>
          <a:xfrm rot="5400000">
            <a:off x="-1798825" y="2101650"/>
            <a:ext cx="4774800" cy="9402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5600">
                <a:solidFill>
                  <a:schemeClr val="dk1"/>
                </a:solidFill>
              </a:rPr>
              <a:t>Challenges</a:t>
            </a:r>
            <a:endParaRPr sz="1900"/>
          </a:p>
        </p:txBody>
      </p:sp>
      <p:sp>
        <p:nvSpPr>
          <p:cNvPr id="79" name="Google Shape;79;p17"/>
          <p:cNvSpPr/>
          <p:nvPr/>
        </p:nvSpPr>
        <p:spPr>
          <a:xfrm>
            <a:off x="1155275" y="248250"/>
            <a:ext cx="3416700" cy="47109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2"/>
                </a:solidFill>
              </a:rPr>
              <a:t>Unlike project 1, timing was tight with no holiday break. This made it difficult for most group members to devote time to the project.</a:t>
            </a:r>
            <a:endParaRPr sz="1800" dirty="0">
              <a:solidFill>
                <a:schemeClr val="dk2"/>
              </a:solidFill>
            </a:endParaRPr>
          </a:p>
          <a:p>
            <a:pPr marL="0" lvl="0" indent="0" algn="l" rtl="0">
              <a:spcBef>
                <a:spcPts val="0"/>
              </a:spcBef>
              <a:spcAft>
                <a:spcPts val="0"/>
              </a:spcAft>
              <a:buNone/>
            </a:pPr>
            <a:endParaRPr sz="1800" dirty="0">
              <a:solidFill>
                <a:schemeClr val="dk2"/>
              </a:solidFill>
            </a:endParaRPr>
          </a:p>
          <a:p>
            <a:pPr marL="0" lvl="0" indent="0" algn="l" rtl="0">
              <a:spcBef>
                <a:spcPts val="0"/>
              </a:spcBef>
              <a:spcAft>
                <a:spcPts val="0"/>
              </a:spcAft>
              <a:buNone/>
            </a:pPr>
            <a:r>
              <a:rPr lang="en" sz="1800" dirty="0">
                <a:solidFill>
                  <a:schemeClr val="dk2"/>
                </a:solidFill>
              </a:rPr>
              <a:t>MySQL was causing some problems for some.</a:t>
            </a:r>
            <a:endParaRPr sz="1800" dirty="0">
              <a:solidFill>
                <a:schemeClr val="dk2"/>
              </a:solidFill>
            </a:endParaRPr>
          </a:p>
          <a:p>
            <a:pPr marL="0" lvl="0" indent="0" algn="l" rtl="0">
              <a:spcBef>
                <a:spcPts val="0"/>
              </a:spcBef>
              <a:spcAft>
                <a:spcPts val="0"/>
              </a:spcAft>
              <a:buNone/>
            </a:pPr>
            <a:endParaRPr sz="1800" dirty="0">
              <a:solidFill>
                <a:schemeClr val="dk2"/>
              </a:solidFill>
            </a:endParaRPr>
          </a:p>
          <a:p>
            <a:pPr marL="0" lvl="0" indent="0" algn="l" rtl="0">
              <a:spcBef>
                <a:spcPts val="0"/>
              </a:spcBef>
              <a:spcAft>
                <a:spcPts val="0"/>
              </a:spcAft>
              <a:buNone/>
            </a:pPr>
            <a:r>
              <a:rPr lang="en" sz="1800" dirty="0">
                <a:solidFill>
                  <a:schemeClr val="dk2"/>
                </a:solidFill>
              </a:rPr>
              <a:t>We started with 5 tables in our db, but it created problems.</a:t>
            </a:r>
            <a:endParaRPr sz="1800" dirty="0">
              <a:solidFill>
                <a:schemeClr val="dk2"/>
              </a:solidFill>
            </a:endParaRPr>
          </a:p>
          <a:p>
            <a:pPr marL="0" lvl="0" indent="0" algn="l" rtl="0">
              <a:spcBef>
                <a:spcPts val="0"/>
              </a:spcBef>
              <a:spcAft>
                <a:spcPts val="0"/>
              </a:spcAft>
              <a:buNone/>
            </a:pPr>
            <a:endParaRPr lang="en" sz="1800" dirty="0">
              <a:solidFill>
                <a:schemeClr val="dk2"/>
              </a:solidFill>
            </a:endParaRPr>
          </a:p>
          <a:p>
            <a:pPr marL="0" lvl="0" indent="0" algn="l" rtl="0">
              <a:spcBef>
                <a:spcPts val="0"/>
              </a:spcBef>
              <a:spcAft>
                <a:spcPts val="0"/>
              </a:spcAft>
              <a:buNone/>
            </a:pPr>
            <a:r>
              <a:rPr lang="en" sz="1800" dirty="0">
                <a:solidFill>
                  <a:schemeClr val="dk2"/>
                </a:solidFill>
              </a:rPr>
              <a:t>Click-event challenge.</a:t>
            </a:r>
            <a:endParaRPr sz="1800" dirty="0">
              <a:solidFill>
                <a:schemeClr val="dk2"/>
              </a:solidFill>
            </a:endParaRPr>
          </a:p>
          <a:p>
            <a:pPr marL="0" lvl="0" indent="0" algn="l" rtl="0">
              <a:spcBef>
                <a:spcPts val="0"/>
              </a:spcBef>
              <a:spcAft>
                <a:spcPts val="0"/>
              </a:spcAft>
              <a:buNone/>
            </a:pPr>
            <a:endParaRPr sz="2000" dirty="0">
              <a:solidFill>
                <a:schemeClr val="dk2"/>
              </a:solidFill>
            </a:endParaRPr>
          </a:p>
        </p:txBody>
      </p:sp>
      <p:sp>
        <p:nvSpPr>
          <p:cNvPr id="80" name="Google Shape;80;p17"/>
          <p:cNvSpPr/>
          <p:nvPr/>
        </p:nvSpPr>
        <p:spPr>
          <a:xfrm rot="5400000">
            <a:off x="2760225" y="2165550"/>
            <a:ext cx="4774800" cy="9402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5600">
                <a:solidFill>
                  <a:schemeClr val="dk1"/>
                </a:solidFill>
              </a:rPr>
              <a:t>Successes</a:t>
            </a:r>
            <a:endParaRPr sz="1900"/>
          </a:p>
        </p:txBody>
      </p:sp>
      <p:sp>
        <p:nvSpPr>
          <p:cNvPr id="81" name="Google Shape;81;p17"/>
          <p:cNvSpPr/>
          <p:nvPr/>
        </p:nvSpPr>
        <p:spPr>
          <a:xfrm>
            <a:off x="5720425" y="248250"/>
            <a:ext cx="3305100" cy="4710900"/>
          </a:xfrm>
          <a:prstGeom prst="roundRect">
            <a:avLst>
              <a:gd name="adj" fmla="val 16959"/>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solidFill>
                  <a:schemeClr val="dk2"/>
                </a:solidFill>
              </a:rPr>
              <a:t>We came together and got it done!</a:t>
            </a:r>
            <a:endParaRPr sz="1900" dirty="0">
              <a:solidFill>
                <a:schemeClr val="dk2"/>
              </a:solidFill>
            </a:endParaRPr>
          </a:p>
          <a:p>
            <a:pPr marL="0" lvl="0" indent="0" algn="l" rtl="0">
              <a:spcBef>
                <a:spcPts val="0"/>
              </a:spcBef>
              <a:spcAft>
                <a:spcPts val="0"/>
              </a:spcAft>
              <a:buNone/>
            </a:pPr>
            <a:endParaRPr sz="1900" dirty="0">
              <a:solidFill>
                <a:schemeClr val="dk2"/>
              </a:solidFill>
            </a:endParaRPr>
          </a:p>
          <a:p>
            <a:pPr marL="0" lvl="0" indent="0" algn="l" rtl="0">
              <a:spcBef>
                <a:spcPts val="0"/>
              </a:spcBef>
              <a:spcAft>
                <a:spcPts val="0"/>
              </a:spcAft>
              <a:buNone/>
            </a:pPr>
            <a:r>
              <a:rPr lang="en" sz="1900" dirty="0">
                <a:solidFill>
                  <a:schemeClr val="dk2"/>
                </a:solidFill>
              </a:rPr>
              <a:t>We helped each other with the re-installation of MySQL.</a:t>
            </a:r>
            <a:endParaRPr sz="1900" dirty="0">
              <a:solidFill>
                <a:schemeClr val="dk2"/>
              </a:solidFill>
            </a:endParaRPr>
          </a:p>
          <a:p>
            <a:pPr marL="0" lvl="0" indent="0" algn="l" rtl="0">
              <a:spcBef>
                <a:spcPts val="0"/>
              </a:spcBef>
              <a:spcAft>
                <a:spcPts val="0"/>
              </a:spcAft>
              <a:buNone/>
            </a:pPr>
            <a:endParaRPr sz="1900" dirty="0">
              <a:solidFill>
                <a:schemeClr val="dk2"/>
              </a:solidFill>
            </a:endParaRPr>
          </a:p>
          <a:p>
            <a:pPr marL="0" lvl="0" indent="0" algn="l" rtl="0">
              <a:spcBef>
                <a:spcPts val="0"/>
              </a:spcBef>
              <a:spcAft>
                <a:spcPts val="0"/>
              </a:spcAft>
              <a:buNone/>
            </a:pPr>
            <a:r>
              <a:rPr lang="en" sz="1900" dirty="0">
                <a:solidFill>
                  <a:schemeClr val="dk2"/>
                </a:solidFill>
              </a:rPr>
              <a:t>We figured out 4 tables was sufficient and more efficient.</a:t>
            </a:r>
            <a:endParaRPr sz="1900" dirty="0">
              <a:solidFill>
                <a:schemeClr val="dk2"/>
              </a:solidFill>
            </a:endParaRPr>
          </a:p>
          <a:p>
            <a:pPr marL="0" lvl="0" indent="0" algn="l" rtl="0">
              <a:spcBef>
                <a:spcPts val="0"/>
              </a:spcBef>
              <a:spcAft>
                <a:spcPts val="0"/>
              </a:spcAft>
              <a:buNone/>
            </a:pPr>
            <a:endParaRPr sz="1900" dirty="0">
              <a:solidFill>
                <a:schemeClr val="dk2"/>
              </a:solidFill>
            </a:endParaRPr>
          </a:p>
          <a:p>
            <a:pPr marL="0" lvl="0" indent="0" algn="l" rtl="0">
              <a:spcBef>
                <a:spcPts val="0"/>
              </a:spcBef>
              <a:spcAft>
                <a:spcPts val="0"/>
              </a:spcAft>
              <a:buNone/>
            </a:pPr>
            <a:r>
              <a:rPr lang="en" sz="1900" dirty="0">
                <a:solidFill>
                  <a:schemeClr val="dk2"/>
                </a:solidFill>
              </a:rPr>
              <a:t>We succeeded with trial and error (and help from Gabe!).</a:t>
            </a:r>
            <a:endParaRPr sz="1900" dirty="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098B9"/>
        </a:solidFill>
        <a:effectLst/>
      </p:bgPr>
    </p:bg>
    <p:spTree>
      <p:nvGrpSpPr>
        <p:cNvPr id="1" name="Shape 85"/>
        <p:cNvGrpSpPr/>
        <p:nvPr/>
      </p:nvGrpSpPr>
      <p:grpSpPr>
        <a:xfrm>
          <a:off x="0" y="0"/>
          <a:ext cx="0" cy="0"/>
          <a:chOff x="0" y="0"/>
          <a:chExt cx="0" cy="0"/>
        </a:xfrm>
      </p:grpSpPr>
      <p:sp>
        <p:nvSpPr>
          <p:cNvPr id="86" name="Google Shape;86;p18"/>
          <p:cNvSpPr/>
          <p:nvPr/>
        </p:nvSpPr>
        <p:spPr>
          <a:xfrm rot="5400000">
            <a:off x="-1798825" y="2101650"/>
            <a:ext cx="4774800" cy="9402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900">
                <a:solidFill>
                  <a:schemeClr val="dk1"/>
                </a:solidFill>
              </a:rPr>
              <a:t>Tasks &amp; </a:t>
            </a:r>
            <a:r>
              <a:rPr lang="en" sz="4800">
                <a:solidFill>
                  <a:schemeClr val="dk1"/>
                </a:solidFill>
              </a:rPr>
              <a:t>R</a:t>
            </a:r>
            <a:r>
              <a:rPr lang="en" sz="4900">
                <a:solidFill>
                  <a:schemeClr val="dk1"/>
                </a:solidFill>
              </a:rPr>
              <a:t>oles</a:t>
            </a:r>
            <a:endParaRPr sz="1200"/>
          </a:p>
        </p:txBody>
      </p:sp>
      <p:sp>
        <p:nvSpPr>
          <p:cNvPr id="87" name="Google Shape;87;p18"/>
          <p:cNvSpPr/>
          <p:nvPr/>
        </p:nvSpPr>
        <p:spPr>
          <a:xfrm>
            <a:off x="1155275" y="248250"/>
            <a:ext cx="3696900" cy="22230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dk2"/>
              </a:solidFill>
            </a:endParaRPr>
          </a:p>
          <a:p>
            <a:pPr marL="0" lvl="0" indent="0" algn="l" rtl="0">
              <a:spcBef>
                <a:spcPts val="0"/>
              </a:spcBef>
              <a:spcAft>
                <a:spcPts val="0"/>
              </a:spcAft>
              <a:buNone/>
            </a:pPr>
            <a:r>
              <a:rPr lang="en" sz="2100">
                <a:solidFill>
                  <a:schemeClr val="dk2"/>
                </a:solidFill>
              </a:rPr>
              <a:t>Ward Vanlaar:</a:t>
            </a:r>
            <a:endParaRPr sz="2100">
              <a:solidFill>
                <a:schemeClr val="dk2"/>
              </a:solidFill>
            </a:endParaRPr>
          </a:p>
          <a:p>
            <a:pPr marL="457200" lvl="0" indent="-330200" algn="l" rtl="0">
              <a:spcBef>
                <a:spcPts val="0"/>
              </a:spcBef>
              <a:spcAft>
                <a:spcPts val="0"/>
              </a:spcAft>
              <a:buClr>
                <a:schemeClr val="dk2"/>
              </a:buClr>
              <a:buSzPts val="1600"/>
              <a:buChar char="●"/>
            </a:pPr>
            <a:r>
              <a:rPr lang="en" sz="1600">
                <a:solidFill>
                  <a:schemeClr val="dk2"/>
                </a:solidFill>
              </a:rPr>
              <a:t>Group leader, GitHub admin;</a:t>
            </a:r>
            <a:endParaRPr sz="1600">
              <a:solidFill>
                <a:schemeClr val="dk2"/>
              </a:solidFill>
            </a:endParaRPr>
          </a:p>
          <a:p>
            <a:pPr marL="457200" lvl="0" indent="-330200" algn="l" rtl="0">
              <a:spcBef>
                <a:spcPts val="0"/>
              </a:spcBef>
              <a:spcAft>
                <a:spcPts val="0"/>
              </a:spcAft>
              <a:buClr>
                <a:schemeClr val="dk2"/>
              </a:buClr>
              <a:buSzPts val="1600"/>
              <a:buChar char="●"/>
            </a:pPr>
            <a:r>
              <a:rPr lang="en" sz="1600">
                <a:solidFill>
                  <a:schemeClr val="dk2"/>
                </a:solidFill>
              </a:rPr>
              <a:t>User-story;</a:t>
            </a:r>
            <a:endParaRPr sz="1600">
              <a:solidFill>
                <a:schemeClr val="dk2"/>
              </a:solidFill>
            </a:endParaRPr>
          </a:p>
          <a:p>
            <a:pPr marL="457200" lvl="0" indent="-330200" algn="l" rtl="0">
              <a:spcBef>
                <a:spcPts val="0"/>
              </a:spcBef>
              <a:spcAft>
                <a:spcPts val="0"/>
              </a:spcAft>
              <a:buClr>
                <a:schemeClr val="dk2"/>
              </a:buClr>
              <a:buSzPts val="1600"/>
              <a:buChar char="●"/>
            </a:pPr>
            <a:r>
              <a:rPr lang="en" sz="1600">
                <a:solidFill>
                  <a:schemeClr val="dk2"/>
                </a:solidFill>
              </a:rPr>
              <a:t>C: all routes; Morgan</a:t>
            </a:r>
            <a:endParaRPr sz="1600">
              <a:solidFill>
                <a:schemeClr val="dk2"/>
              </a:solidFill>
            </a:endParaRPr>
          </a:p>
          <a:p>
            <a:pPr marL="457200" lvl="0" indent="-330200" algn="l" rtl="0">
              <a:spcBef>
                <a:spcPts val="0"/>
              </a:spcBef>
              <a:spcAft>
                <a:spcPts val="0"/>
              </a:spcAft>
              <a:buClr>
                <a:schemeClr val="dk2"/>
              </a:buClr>
              <a:buSzPts val="1600"/>
              <a:buChar char="●"/>
            </a:pPr>
            <a:r>
              <a:rPr lang="en" sz="1600">
                <a:solidFill>
                  <a:schemeClr val="dk2"/>
                </a:solidFill>
              </a:rPr>
              <a:t>M: models and MySQL database;</a:t>
            </a:r>
            <a:endParaRPr sz="1600">
              <a:solidFill>
                <a:schemeClr val="dk2"/>
              </a:solidFill>
            </a:endParaRPr>
          </a:p>
          <a:p>
            <a:pPr marL="457200" lvl="0" indent="-330200" algn="l" rtl="0">
              <a:spcBef>
                <a:spcPts val="0"/>
              </a:spcBef>
              <a:spcAft>
                <a:spcPts val="0"/>
              </a:spcAft>
              <a:buClr>
                <a:schemeClr val="dk2"/>
              </a:buClr>
              <a:buSzPts val="1600"/>
              <a:buChar char="●"/>
            </a:pPr>
            <a:r>
              <a:rPr lang="en" sz="1600">
                <a:solidFill>
                  <a:schemeClr val="dk2"/>
                </a:solidFill>
              </a:rPr>
              <a:t>V: handlebars, Javascript, CSS</a:t>
            </a:r>
            <a:endParaRPr sz="1600">
              <a:solidFill>
                <a:schemeClr val="dk2"/>
              </a:solidFill>
            </a:endParaRPr>
          </a:p>
        </p:txBody>
      </p:sp>
      <p:sp>
        <p:nvSpPr>
          <p:cNvPr id="88" name="Google Shape;88;p18"/>
          <p:cNvSpPr/>
          <p:nvPr/>
        </p:nvSpPr>
        <p:spPr>
          <a:xfrm>
            <a:off x="5040925" y="272550"/>
            <a:ext cx="3696900" cy="22230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Dalia:</a:t>
            </a:r>
            <a:endParaRPr sz="1700">
              <a:solidFill>
                <a:schemeClr val="dk2"/>
              </a:solidFill>
            </a:endParaRPr>
          </a:p>
          <a:p>
            <a:pPr marL="457200" lvl="0" indent="-336550" algn="l" rtl="0">
              <a:spcBef>
                <a:spcPts val="0"/>
              </a:spcBef>
              <a:spcAft>
                <a:spcPts val="0"/>
              </a:spcAft>
              <a:buClr>
                <a:schemeClr val="dk2"/>
              </a:buClr>
              <a:buSzPts val="1700"/>
              <a:buChar char="●"/>
            </a:pPr>
            <a:r>
              <a:rPr lang="en" sz="1700">
                <a:solidFill>
                  <a:schemeClr val="dk2"/>
                </a:solidFill>
              </a:rPr>
              <a:t>User-story</a:t>
            </a:r>
            <a:endParaRPr sz="1700">
              <a:solidFill>
                <a:schemeClr val="dk2"/>
              </a:solidFill>
            </a:endParaRPr>
          </a:p>
          <a:p>
            <a:pPr marL="457200" lvl="0" indent="-336550" algn="l" rtl="0">
              <a:spcBef>
                <a:spcPts val="0"/>
              </a:spcBef>
              <a:spcAft>
                <a:spcPts val="0"/>
              </a:spcAft>
              <a:buClr>
                <a:schemeClr val="dk2"/>
              </a:buClr>
              <a:buSzPts val="1700"/>
              <a:buChar char="●"/>
            </a:pPr>
            <a:r>
              <a:rPr lang="en" sz="1700">
                <a:solidFill>
                  <a:schemeClr val="dk2"/>
                </a:solidFill>
              </a:rPr>
              <a:t>C: skate-type route</a:t>
            </a:r>
            <a:endParaRPr sz="1700">
              <a:solidFill>
                <a:schemeClr val="dk2"/>
              </a:solidFill>
            </a:endParaRPr>
          </a:p>
          <a:p>
            <a:pPr marL="457200" lvl="0" indent="-336550" algn="l" rtl="0">
              <a:spcBef>
                <a:spcPts val="0"/>
              </a:spcBef>
              <a:spcAft>
                <a:spcPts val="0"/>
              </a:spcAft>
              <a:buClr>
                <a:schemeClr val="dk2"/>
              </a:buClr>
              <a:buSzPts val="1700"/>
              <a:buChar char="●"/>
            </a:pPr>
            <a:r>
              <a:rPr lang="en" sz="1700">
                <a:solidFill>
                  <a:schemeClr val="dk2"/>
                </a:solidFill>
              </a:rPr>
              <a:t>V: handlebars, Javascript</a:t>
            </a:r>
            <a:endParaRPr sz="1700">
              <a:solidFill>
                <a:schemeClr val="dk2"/>
              </a:solidFill>
            </a:endParaRPr>
          </a:p>
        </p:txBody>
      </p:sp>
      <p:sp>
        <p:nvSpPr>
          <p:cNvPr id="89" name="Google Shape;89;p18"/>
          <p:cNvSpPr/>
          <p:nvPr/>
        </p:nvSpPr>
        <p:spPr>
          <a:xfrm>
            <a:off x="1201350" y="2724150"/>
            <a:ext cx="3696900" cy="22230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2"/>
                </a:solidFill>
              </a:rPr>
              <a:t>Shareef:</a:t>
            </a:r>
            <a:endParaRPr sz="1700">
              <a:solidFill>
                <a:schemeClr val="dk2"/>
              </a:solidFill>
            </a:endParaRPr>
          </a:p>
          <a:p>
            <a:pPr marL="457200" lvl="0" indent="-336550" algn="l" rtl="0">
              <a:spcBef>
                <a:spcPts val="0"/>
              </a:spcBef>
              <a:spcAft>
                <a:spcPts val="0"/>
              </a:spcAft>
              <a:buClr>
                <a:schemeClr val="dk2"/>
              </a:buClr>
              <a:buSzPts val="1700"/>
              <a:buChar char="●"/>
            </a:pPr>
            <a:r>
              <a:rPr lang="en" sz="1700">
                <a:solidFill>
                  <a:schemeClr val="dk2"/>
                </a:solidFill>
              </a:rPr>
              <a:t>User-story</a:t>
            </a:r>
            <a:endParaRPr sz="1700">
              <a:solidFill>
                <a:schemeClr val="dk2"/>
              </a:solidFill>
            </a:endParaRPr>
          </a:p>
          <a:p>
            <a:pPr marL="457200" lvl="0" indent="-336550" algn="l" rtl="0">
              <a:spcBef>
                <a:spcPts val="0"/>
              </a:spcBef>
              <a:spcAft>
                <a:spcPts val="0"/>
              </a:spcAft>
              <a:buClr>
                <a:schemeClr val="dk2"/>
              </a:buClr>
              <a:buSzPts val="1700"/>
              <a:buChar char="●"/>
            </a:pPr>
            <a:r>
              <a:rPr lang="en" sz="1700">
                <a:solidFill>
                  <a:schemeClr val="dk2"/>
                </a:solidFill>
              </a:rPr>
              <a:t>V: CSS</a:t>
            </a:r>
            <a:endParaRPr/>
          </a:p>
        </p:txBody>
      </p:sp>
      <p:sp>
        <p:nvSpPr>
          <p:cNvPr id="90" name="Google Shape;90;p18"/>
          <p:cNvSpPr/>
          <p:nvPr/>
        </p:nvSpPr>
        <p:spPr>
          <a:xfrm>
            <a:off x="5040925" y="2724150"/>
            <a:ext cx="3696900" cy="22230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2"/>
                </a:solidFill>
              </a:rPr>
              <a:t>Nathan:</a:t>
            </a:r>
            <a:endParaRPr sz="1700">
              <a:solidFill>
                <a:schemeClr val="dk2"/>
              </a:solidFill>
            </a:endParaRPr>
          </a:p>
          <a:p>
            <a:pPr marL="457200" lvl="0" indent="-336550" algn="l" rtl="0">
              <a:spcBef>
                <a:spcPts val="0"/>
              </a:spcBef>
              <a:spcAft>
                <a:spcPts val="0"/>
              </a:spcAft>
              <a:buClr>
                <a:schemeClr val="dk2"/>
              </a:buClr>
              <a:buSzPts val="1700"/>
              <a:buChar char="●"/>
            </a:pPr>
            <a:r>
              <a:rPr lang="en" sz="1700">
                <a:solidFill>
                  <a:schemeClr val="dk2"/>
                </a:solidFill>
              </a:rPr>
              <a:t>User-story</a:t>
            </a:r>
            <a:endParaRPr sz="1700">
              <a:solidFill>
                <a:schemeClr val="dk2"/>
              </a:solidFill>
            </a:endParaRPr>
          </a:p>
          <a:p>
            <a:pPr marL="457200" lvl="0" indent="-336550" algn="l" rtl="0">
              <a:spcBef>
                <a:spcPts val="0"/>
              </a:spcBef>
              <a:spcAft>
                <a:spcPts val="0"/>
              </a:spcAft>
              <a:buClr>
                <a:schemeClr val="dk2"/>
              </a:buClr>
              <a:buSzPts val="1700"/>
              <a:buChar char="●"/>
            </a:pPr>
            <a:r>
              <a:rPr lang="en" sz="1700">
                <a:solidFill>
                  <a:schemeClr val="dk2"/>
                </a:solidFill>
              </a:rPr>
              <a:t>V: CSS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098B9"/>
        </a:solidFill>
        <a:effectLst/>
      </p:bgPr>
    </p:bg>
    <p:spTree>
      <p:nvGrpSpPr>
        <p:cNvPr id="1" name="Shape 94"/>
        <p:cNvGrpSpPr/>
        <p:nvPr/>
      </p:nvGrpSpPr>
      <p:grpSpPr>
        <a:xfrm>
          <a:off x="0" y="0"/>
          <a:ext cx="0" cy="0"/>
          <a:chOff x="0" y="0"/>
          <a:chExt cx="0" cy="0"/>
        </a:xfrm>
      </p:grpSpPr>
      <p:pic>
        <p:nvPicPr>
          <p:cNvPr id="3" name="Lord of the rinks">
            <a:hlinkClick r:id="" action="ppaction://media"/>
            <a:extLst>
              <a:ext uri="{FF2B5EF4-FFF2-40B4-BE49-F238E27FC236}">
                <a16:creationId xmlns:a16="http://schemas.microsoft.com/office/drawing/2014/main" id="{94DBDB52-201E-42F7-8D80-B201978DDD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0"/>
            <a:ext cx="82296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7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098B9"/>
        </a:solidFill>
        <a:effectLst/>
      </p:bgPr>
    </p:bg>
    <p:spTree>
      <p:nvGrpSpPr>
        <p:cNvPr id="1" name="Shape 100"/>
        <p:cNvGrpSpPr/>
        <p:nvPr/>
      </p:nvGrpSpPr>
      <p:grpSpPr>
        <a:xfrm>
          <a:off x="0" y="0"/>
          <a:ext cx="0" cy="0"/>
          <a:chOff x="0" y="0"/>
          <a:chExt cx="0" cy="0"/>
        </a:xfrm>
      </p:grpSpPr>
      <p:sp>
        <p:nvSpPr>
          <p:cNvPr id="101" name="Google Shape;101;p20"/>
          <p:cNvSpPr/>
          <p:nvPr/>
        </p:nvSpPr>
        <p:spPr>
          <a:xfrm flipH="1">
            <a:off x="2184600" y="333550"/>
            <a:ext cx="4774800" cy="9402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900">
                <a:solidFill>
                  <a:schemeClr val="dk1"/>
                </a:solidFill>
              </a:rPr>
              <a:t>What’s next</a:t>
            </a:r>
            <a:endParaRPr sz="1200"/>
          </a:p>
        </p:txBody>
      </p:sp>
      <p:sp>
        <p:nvSpPr>
          <p:cNvPr id="102" name="Google Shape;102;p20"/>
          <p:cNvSpPr/>
          <p:nvPr/>
        </p:nvSpPr>
        <p:spPr>
          <a:xfrm>
            <a:off x="1295925" y="1547075"/>
            <a:ext cx="6961800" cy="3291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Clr>
                <a:schemeClr val="dk2"/>
              </a:buClr>
              <a:buSzPts val="1800"/>
              <a:buChar char="●"/>
            </a:pPr>
            <a:r>
              <a:rPr lang="en" sz="1800" dirty="0">
                <a:solidFill>
                  <a:schemeClr val="dk2"/>
                </a:solidFill>
              </a:rPr>
              <a:t>Enhance user experience by adding other options to select besides types of skates used, like level of proficiency, where you are from, social media sharing, etc.</a:t>
            </a:r>
            <a:endParaRPr sz="1800" dirty="0">
              <a:solidFill>
                <a:schemeClr val="dk2"/>
              </a:solidFill>
            </a:endParaRPr>
          </a:p>
          <a:p>
            <a:pPr marL="457200" lvl="0" indent="-342900" algn="l" rtl="0">
              <a:spcBef>
                <a:spcPts val="0"/>
              </a:spcBef>
              <a:spcAft>
                <a:spcPts val="0"/>
              </a:spcAft>
              <a:buClr>
                <a:schemeClr val="dk2"/>
              </a:buClr>
              <a:buSzPts val="1800"/>
              <a:buChar char="●"/>
            </a:pPr>
            <a:r>
              <a:rPr lang="en" sz="1800" dirty="0">
                <a:solidFill>
                  <a:schemeClr val="dk2"/>
                </a:solidFill>
              </a:rPr>
              <a:t>Add content analysis module to mine post data so that National Capital Commission (NCC; responsible for Canal) can improve the overall experience of skating on the Canal.</a:t>
            </a:r>
            <a:endParaRPr sz="1800" dirty="0">
              <a:solidFill>
                <a:schemeClr val="dk2"/>
              </a:solidFill>
            </a:endParaRPr>
          </a:p>
          <a:p>
            <a:pPr marL="457200" lvl="0" indent="-342900" algn="l" rtl="0">
              <a:spcBef>
                <a:spcPts val="0"/>
              </a:spcBef>
              <a:spcAft>
                <a:spcPts val="0"/>
              </a:spcAft>
              <a:buClr>
                <a:schemeClr val="dk2"/>
              </a:buClr>
              <a:buSzPts val="1800"/>
              <a:buChar char="●"/>
            </a:pPr>
            <a:r>
              <a:rPr lang="en" sz="1800" dirty="0">
                <a:solidFill>
                  <a:schemeClr val="dk2"/>
                </a:solidFill>
              </a:rPr>
              <a:t>Add an administrator Dashboard from where content can be moderated, content analysis can be run, results can be reviewed and shared with the community.</a:t>
            </a:r>
            <a:endParaRPr sz="1800" dirty="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098B9"/>
        </a:solidFill>
        <a:effectLst/>
      </p:bgPr>
    </p:bg>
    <p:spTree>
      <p:nvGrpSpPr>
        <p:cNvPr id="1" name="Shape 106"/>
        <p:cNvGrpSpPr/>
        <p:nvPr/>
      </p:nvGrpSpPr>
      <p:grpSpPr>
        <a:xfrm>
          <a:off x="0" y="0"/>
          <a:ext cx="0" cy="0"/>
          <a:chOff x="0" y="0"/>
          <a:chExt cx="0" cy="0"/>
        </a:xfrm>
      </p:grpSpPr>
      <p:sp>
        <p:nvSpPr>
          <p:cNvPr id="107" name="Google Shape;107;p21"/>
          <p:cNvSpPr/>
          <p:nvPr/>
        </p:nvSpPr>
        <p:spPr>
          <a:xfrm flipH="1">
            <a:off x="2184600" y="333550"/>
            <a:ext cx="4774800" cy="9402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900">
                <a:solidFill>
                  <a:schemeClr val="dk1"/>
                </a:solidFill>
              </a:rPr>
              <a:t>Important links</a:t>
            </a:r>
            <a:endParaRPr sz="1200"/>
          </a:p>
        </p:txBody>
      </p:sp>
      <p:sp>
        <p:nvSpPr>
          <p:cNvPr id="108" name="Google Shape;108;p21"/>
          <p:cNvSpPr/>
          <p:nvPr/>
        </p:nvSpPr>
        <p:spPr>
          <a:xfrm>
            <a:off x="693175" y="1547075"/>
            <a:ext cx="8307900" cy="3291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400050" algn="l" rtl="0">
              <a:spcBef>
                <a:spcPts val="0"/>
              </a:spcBef>
              <a:spcAft>
                <a:spcPts val="0"/>
              </a:spcAft>
              <a:buClr>
                <a:schemeClr val="dk2"/>
              </a:buClr>
              <a:buSzPts val="2700"/>
              <a:buChar char="●"/>
            </a:pPr>
            <a:r>
              <a:rPr lang="en" sz="2700">
                <a:solidFill>
                  <a:schemeClr val="dk2"/>
                </a:solidFill>
              </a:rPr>
              <a:t>Source code: </a:t>
            </a:r>
            <a:r>
              <a:rPr lang="en" sz="2700" u="sng">
                <a:solidFill>
                  <a:schemeClr val="hlink"/>
                </a:solidFill>
                <a:hlinkClick r:id="rId3"/>
              </a:rPr>
              <a:t>https://github.com/WardVanlaar/lord-of-the-rinks</a:t>
            </a:r>
            <a:endParaRPr sz="2700">
              <a:solidFill>
                <a:schemeClr val="dk2"/>
              </a:solidFill>
            </a:endParaRPr>
          </a:p>
          <a:p>
            <a:pPr marL="457200" lvl="0" indent="-400050" algn="l" rtl="0">
              <a:spcBef>
                <a:spcPts val="0"/>
              </a:spcBef>
              <a:spcAft>
                <a:spcPts val="0"/>
              </a:spcAft>
              <a:buClr>
                <a:schemeClr val="dk2"/>
              </a:buClr>
              <a:buSzPts val="2700"/>
              <a:buChar char="●"/>
            </a:pPr>
            <a:r>
              <a:rPr lang="en" sz="2700">
                <a:solidFill>
                  <a:schemeClr val="dk2"/>
                </a:solidFill>
              </a:rPr>
              <a:t>App: </a:t>
            </a:r>
            <a:r>
              <a:rPr lang="en" sz="2700" u="sng">
                <a:solidFill>
                  <a:schemeClr val="hlink"/>
                </a:solidFill>
                <a:hlinkClick r:id="rId4"/>
              </a:rPr>
              <a:t>https://lord-of-the-rinks.herokuapp.com/</a:t>
            </a:r>
            <a:endParaRPr sz="2700">
              <a:solidFill>
                <a:schemeClr val="dk2"/>
              </a:solidFill>
            </a:endParaRPr>
          </a:p>
          <a:p>
            <a:pPr marL="457200" lvl="0" indent="0" algn="l" rtl="0">
              <a:spcBef>
                <a:spcPts val="0"/>
              </a:spcBef>
              <a:spcAft>
                <a:spcPts val="0"/>
              </a:spcAft>
              <a:buNone/>
            </a:pPr>
            <a:endParaRPr sz="150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652</Words>
  <Application>Microsoft Office PowerPoint</Application>
  <PresentationFormat>On-screen Show (16:9)</PresentationFormat>
  <Paragraphs>77</Paragraphs>
  <Slides>9</Slides>
  <Notes>9</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Courier New</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Ward Vanlaar</cp:lastModifiedBy>
  <cp:revision>2</cp:revision>
  <dcterms:modified xsi:type="dcterms:W3CDTF">2022-03-09T18:59:12Z</dcterms:modified>
</cp:coreProperties>
</file>